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75" r:id="rId5"/>
    <p:sldId id="272" r:id="rId6"/>
    <p:sldId id="277" r:id="rId7"/>
    <p:sldId id="276" r:id="rId8"/>
  </p:sldIdLst>
  <p:sldSz cx="5327650" cy="7559675"/>
  <p:notesSz cx="10234613" cy="70993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FE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021" y="79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9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434999" cy="356198"/>
          </a:xfrm>
          <a:prstGeom prst="rect">
            <a:avLst/>
          </a:prstGeom>
        </p:spPr>
        <p:txBody>
          <a:bodyPr vert="horz" lIns="96046" tIns="48023" rIns="96046" bIns="48023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5797248" y="5"/>
            <a:ext cx="4434999" cy="356198"/>
          </a:xfrm>
          <a:prstGeom prst="rect">
            <a:avLst/>
          </a:prstGeom>
        </p:spPr>
        <p:txBody>
          <a:bodyPr vert="horz" lIns="96046" tIns="48023" rIns="96046" bIns="48023" rtlCol="0"/>
          <a:lstStyle>
            <a:lvl1pPr algn="r">
              <a:defRPr sz="1200"/>
            </a:lvl1pPr>
          </a:lstStyle>
          <a:p>
            <a:pPr rtl="0"/>
            <a:fld id="{ACD3219A-75C0-4E09-81D8-07B08B329A80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3" y="6743104"/>
            <a:ext cx="4434999" cy="356197"/>
          </a:xfrm>
          <a:prstGeom prst="rect">
            <a:avLst/>
          </a:prstGeom>
        </p:spPr>
        <p:txBody>
          <a:bodyPr vert="horz" lIns="96046" tIns="48023" rIns="96046" bIns="48023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5797248" y="6743104"/>
            <a:ext cx="4434999" cy="356197"/>
          </a:xfrm>
          <a:prstGeom prst="rect">
            <a:avLst/>
          </a:prstGeom>
        </p:spPr>
        <p:txBody>
          <a:bodyPr vert="horz" lIns="96046" tIns="48023" rIns="96046" bIns="48023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434999" cy="356198"/>
          </a:xfrm>
          <a:prstGeom prst="rect">
            <a:avLst/>
          </a:prstGeom>
        </p:spPr>
        <p:txBody>
          <a:bodyPr vert="horz" lIns="96046" tIns="48023" rIns="96046" bIns="48023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5797248" y="5"/>
            <a:ext cx="4434999" cy="356198"/>
          </a:xfrm>
          <a:prstGeom prst="rect">
            <a:avLst/>
          </a:prstGeom>
        </p:spPr>
        <p:txBody>
          <a:bodyPr vert="horz" lIns="96046" tIns="48023" rIns="96046" bIns="48023" rtlCol="0"/>
          <a:lstStyle>
            <a:lvl1pPr algn="r">
              <a:defRPr sz="1200"/>
            </a:lvl1pPr>
          </a:lstStyle>
          <a:p>
            <a:pPr rtl="0"/>
            <a:fld id="{CF885645-4090-46EC-B88C-5C997E9166C1}" type="datetime1">
              <a:rPr lang="fr-FR" noProof="0" smtClean="0"/>
              <a:t>23/12/2020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271963" y="887413"/>
            <a:ext cx="169068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46" tIns="48023" rIns="96046" bIns="48023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1023462" y="3416542"/>
            <a:ext cx="8187690" cy="2795350"/>
          </a:xfrm>
          <a:prstGeom prst="rect">
            <a:avLst/>
          </a:prstGeom>
        </p:spPr>
        <p:txBody>
          <a:bodyPr vert="horz" lIns="96046" tIns="48023" rIns="96046" bIns="48023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3" y="6743104"/>
            <a:ext cx="4434999" cy="356197"/>
          </a:xfrm>
          <a:prstGeom prst="rect">
            <a:avLst/>
          </a:prstGeom>
        </p:spPr>
        <p:txBody>
          <a:bodyPr vert="horz" lIns="96046" tIns="48023" rIns="96046" bIns="48023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5797248" y="6743104"/>
            <a:ext cx="4434999" cy="356197"/>
          </a:xfrm>
          <a:prstGeom prst="rect">
            <a:avLst/>
          </a:prstGeom>
        </p:spPr>
        <p:txBody>
          <a:bodyPr vert="horz" lIns="96046" tIns="48023" rIns="96046" bIns="48023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71963" y="887413"/>
            <a:ext cx="1690687" cy="23971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99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665957" y="1147951"/>
            <a:ext cx="3995737" cy="2631887"/>
          </a:xfrm>
        </p:spPr>
        <p:txBody>
          <a:bodyPr rtlCol="0" anchor="b"/>
          <a:lstStyle>
            <a:lvl1pPr algn="ctr">
              <a:defRPr sz="6614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5957" y="3970581"/>
            <a:ext cx="3995737" cy="1825171"/>
          </a:xfrm>
        </p:spPr>
        <p:txBody>
          <a:bodyPr rtlCol="0"/>
          <a:lstStyle>
            <a:lvl1pPr marL="0" indent="0" algn="ctr">
              <a:buNone/>
              <a:defRPr sz="2646">
                <a:solidFill>
                  <a:schemeClr val="accent3">
                    <a:lumMod val="50000"/>
                  </a:schemeClr>
                </a:solidFill>
              </a:defRPr>
            </a:lvl1pPr>
            <a:lvl2pPr marL="504017" indent="0" algn="ctr">
              <a:buNone/>
              <a:defRPr sz="2205"/>
            </a:lvl2pPr>
            <a:lvl3pPr marL="1008037" indent="0" algn="ctr">
              <a:buNone/>
              <a:defRPr sz="1986"/>
            </a:lvl3pPr>
            <a:lvl4pPr marL="1512054" indent="0" algn="ctr">
              <a:buNone/>
              <a:defRPr sz="1764"/>
            </a:lvl4pPr>
            <a:lvl5pPr marL="2016073" indent="0" algn="ctr">
              <a:buNone/>
              <a:defRPr sz="1764"/>
            </a:lvl5pPr>
            <a:lvl6pPr marL="2520090" indent="0" algn="ctr">
              <a:buNone/>
              <a:defRPr sz="1764"/>
            </a:lvl6pPr>
            <a:lvl7pPr marL="3024109" indent="0" algn="ctr">
              <a:buNone/>
              <a:defRPr sz="1764"/>
            </a:lvl7pPr>
            <a:lvl8pPr marL="3528127" indent="0" algn="ctr">
              <a:buNone/>
              <a:defRPr sz="1764"/>
            </a:lvl8pPr>
            <a:lvl9pPr marL="4032144" indent="0" algn="ctr">
              <a:buNone/>
              <a:defRPr sz="1764"/>
            </a:lvl9pPr>
          </a:lstStyle>
          <a:p>
            <a:pPr rtl="0"/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9053F2-EF1C-4531-B502-D26985402A06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06" y="2012413"/>
            <a:ext cx="4278769" cy="4796545"/>
          </a:xfrm>
        </p:spPr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EF7C9-4B0E-4C95-842A-F4C6DF35D8FF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4" cy="6406475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05" y="402483"/>
            <a:ext cx="3063399" cy="6406475"/>
          </a:xfrm>
        </p:spPr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8E63FC-8AAB-4C90-87BC-2DBEAE6A4D6B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 1"/>
          <p:cNvSpPr>
            <a:spLocks noGrp="1"/>
          </p:cNvSpPr>
          <p:nvPr>
            <p:ph type="title"/>
          </p:nvPr>
        </p:nvSpPr>
        <p:spPr>
          <a:xfrm>
            <a:off x="682605" y="503978"/>
            <a:ext cx="1718307" cy="1763925"/>
          </a:xfrm>
        </p:spPr>
        <p:txBody>
          <a:bodyPr rtlCol="0" anchor="b"/>
          <a:lstStyle>
            <a:lvl1pPr>
              <a:defRPr sz="3527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2481563" y="1088457"/>
            <a:ext cx="2481353" cy="5372269"/>
          </a:xfrm>
        </p:spPr>
        <p:txBody>
          <a:bodyPr rtlCol="0"/>
          <a:lstStyle>
            <a:lvl1pPr marL="0" indent="0">
              <a:buNone/>
              <a:defRPr sz="3527"/>
            </a:lvl1pPr>
            <a:lvl2pPr marL="504017" indent="0">
              <a:buNone/>
              <a:defRPr sz="3087"/>
            </a:lvl2pPr>
            <a:lvl3pPr marL="1008037" indent="0">
              <a:buNone/>
              <a:defRPr sz="2646"/>
            </a:lvl3pPr>
            <a:lvl4pPr marL="1512054" indent="0">
              <a:buNone/>
              <a:defRPr sz="2205"/>
            </a:lvl4pPr>
            <a:lvl5pPr marL="2016073" indent="0">
              <a:buNone/>
              <a:defRPr sz="2205"/>
            </a:lvl5pPr>
            <a:lvl6pPr marL="2520090" indent="0">
              <a:buNone/>
              <a:defRPr sz="2205"/>
            </a:lvl6pPr>
            <a:lvl7pPr marL="3024109" indent="0">
              <a:buNone/>
              <a:defRPr sz="2205"/>
            </a:lvl7pPr>
            <a:lvl8pPr marL="3528127" indent="0">
              <a:buNone/>
              <a:defRPr sz="2205"/>
            </a:lvl8pPr>
            <a:lvl9pPr marL="4032144" indent="0">
              <a:buNone/>
              <a:defRPr sz="2205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05" y="2316900"/>
            <a:ext cx="1718307" cy="4143822"/>
          </a:xfrm>
        </p:spPr>
        <p:txBody>
          <a:bodyPr rtlCol="0"/>
          <a:lstStyle>
            <a:lvl1pPr marL="0" indent="0">
              <a:buNone/>
              <a:defRPr sz="1764"/>
            </a:lvl1pPr>
            <a:lvl2pPr marL="504017" indent="0">
              <a:buNone/>
              <a:defRPr sz="1545"/>
            </a:lvl2pPr>
            <a:lvl3pPr marL="1008037" indent="0">
              <a:buNone/>
              <a:defRPr sz="1322"/>
            </a:lvl3pPr>
            <a:lvl4pPr marL="1512054" indent="0">
              <a:buNone/>
              <a:defRPr sz="1103"/>
            </a:lvl4pPr>
            <a:lvl5pPr marL="2016073" indent="0">
              <a:buNone/>
              <a:defRPr sz="1103"/>
            </a:lvl5pPr>
            <a:lvl6pPr marL="2520090" indent="0">
              <a:buNone/>
              <a:defRPr sz="1103"/>
            </a:lvl6pPr>
            <a:lvl7pPr marL="3024109" indent="0">
              <a:buNone/>
              <a:defRPr sz="1103"/>
            </a:lvl7pPr>
            <a:lvl8pPr marL="3528127" indent="0">
              <a:buNone/>
              <a:defRPr sz="1103"/>
            </a:lvl8pPr>
            <a:lvl9pPr marL="4032144" indent="0">
              <a:buNone/>
              <a:defRPr sz="1103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38478-5DBC-4A52-81CA-5C534E09EC6A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B47DF-2467-4605-8FAB-15D05EFC73C5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542580" y="1884669"/>
            <a:ext cx="4416020" cy="3155114"/>
          </a:xfrm>
        </p:spPr>
        <p:txBody>
          <a:bodyPr rtlCol="0" anchor="b"/>
          <a:lstStyle>
            <a:lvl1pPr>
              <a:defRPr sz="6614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42580" y="5059036"/>
            <a:ext cx="4416020" cy="1653678"/>
          </a:xfrm>
        </p:spPr>
        <p:txBody>
          <a:bodyPr rtlCol="0"/>
          <a:lstStyle>
            <a:lvl1pPr marL="0" indent="0">
              <a:buNone/>
              <a:defRPr sz="2646"/>
            </a:lvl1pPr>
            <a:lvl2pPr marL="504017" indent="0">
              <a:buNone/>
              <a:defRPr sz="2205"/>
            </a:lvl2pPr>
            <a:lvl3pPr marL="1008037" indent="0">
              <a:buNone/>
              <a:defRPr sz="1986"/>
            </a:lvl3pPr>
            <a:lvl4pPr marL="1512054" indent="0">
              <a:buNone/>
              <a:defRPr sz="1764"/>
            </a:lvl4pPr>
            <a:lvl5pPr marL="2016073" indent="0">
              <a:buNone/>
              <a:defRPr sz="1764"/>
            </a:lvl5pPr>
            <a:lvl6pPr marL="2520090" indent="0">
              <a:buNone/>
              <a:defRPr sz="1764"/>
            </a:lvl6pPr>
            <a:lvl7pPr marL="3024109" indent="0">
              <a:buNone/>
              <a:defRPr sz="1764"/>
            </a:lvl7pPr>
            <a:lvl8pPr marL="3528127" indent="0">
              <a:buNone/>
              <a:defRPr sz="1764"/>
            </a:lvl8pPr>
            <a:lvl9pPr marL="4032144" indent="0">
              <a:buNone/>
              <a:defRPr sz="1764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6C1560-D033-4EAC-90AC-E66E106E8EA8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926" y="2012413"/>
            <a:ext cx="2077784" cy="4796545"/>
          </a:xfrm>
        </p:spPr>
        <p:txBody>
          <a:bodyPr rtlCol="0"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6"/>
            </a:lvl4pPr>
            <a:lvl5pPr>
              <a:defRPr sz="1986"/>
            </a:lvl5pPr>
            <a:lvl6pPr>
              <a:defRPr sz="1986"/>
            </a:lvl6pPr>
            <a:lvl7pPr>
              <a:defRPr sz="1986"/>
            </a:lvl7pPr>
            <a:lvl8pPr>
              <a:defRPr sz="1986"/>
            </a:lvl8pPr>
            <a:lvl9pPr>
              <a:defRPr sz="1986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6390" y="2012413"/>
            <a:ext cx="2077784" cy="4796545"/>
          </a:xfrm>
        </p:spPr>
        <p:txBody>
          <a:bodyPr rtlCol="0"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6"/>
            </a:lvl4pPr>
            <a:lvl5pPr>
              <a:defRPr sz="1986"/>
            </a:lvl5pPr>
            <a:lvl6pPr>
              <a:defRPr sz="1986"/>
            </a:lvl6pPr>
            <a:lvl7pPr>
              <a:defRPr sz="1986"/>
            </a:lvl7pPr>
            <a:lvl8pPr>
              <a:defRPr sz="1986"/>
            </a:lvl8pPr>
            <a:lvl9pPr>
              <a:defRPr sz="1986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17622-B05D-4C7D-8C54-02793E556165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15583" y="302738"/>
            <a:ext cx="3943016" cy="1259945"/>
          </a:xfrm>
        </p:spPr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82605" y="1641430"/>
            <a:ext cx="2077784" cy="706969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646" b="0">
                <a:solidFill>
                  <a:schemeClr val="accent3">
                    <a:lumMod val="50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7" indent="0">
              <a:buNone/>
              <a:defRPr sz="1986" b="1"/>
            </a:lvl3pPr>
            <a:lvl4pPr marL="1512054" indent="0">
              <a:buNone/>
              <a:defRPr sz="1764" b="1"/>
            </a:lvl4pPr>
            <a:lvl5pPr marL="2016073" indent="0">
              <a:buNone/>
              <a:defRPr sz="1764" b="1"/>
            </a:lvl5pPr>
            <a:lvl6pPr marL="2520090" indent="0">
              <a:buNone/>
              <a:defRPr sz="1764" b="1"/>
            </a:lvl6pPr>
            <a:lvl7pPr marL="3024109" indent="0">
              <a:buNone/>
              <a:defRPr sz="1764" b="1"/>
            </a:lvl7pPr>
            <a:lvl8pPr marL="3528127" indent="0">
              <a:buNone/>
              <a:defRPr sz="1764" b="1"/>
            </a:lvl8pPr>
            <a:lvl9pPr marL="4032144" indent="0">
              <a:buNone/>
              <a:defRPr sz="1764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05" y="2418399"/>
            <a:ext cx="2077784" cy="4385312"/>
          </a:xfrm>
        </p:spPr>
        <p:txBody>
          <a:bodyPr rtlCol="0"/>
          <a:lstStyle>
            <a:lvl1pPr>
              <a:defRPr sz="2646"/>
            </a:lvl1pPr>
            <a:lvl2pPr>
              <a:defRPr sz="2205"/>
            </a:lvl2pPr>
            <a:lvl3pPr>
              <a:defRPr sz="1986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883591" y="1641430"/>
            <a:ext cx="2077784" cy="706969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646" b="0">
                <a:solidFill>
                  <a:schemeClr val="accent3">
                    <a:lumMod val="50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7" indent="0">
              <a:buNone/>
              <a:defRPr sz="1986" b="1"/>
            </a:lvl3pPr>
            <a:lvl4pPr marL="1512054" indent="0">
              <a:buNone/>
              <a:defRPr sz="1764" b="1"/>
            </a:lvl4pPr>
            <a:lvl5pPr marL="2016073" indent="0">
              <a:buNone/>
              <a:defRPr sz="1764" b="1"/>
            </a:lvl5pPr>
            <a:lvl6pPr marL="2520090" indent="0">
              <a:buNone/>
              <a:defRPr sz="1764" b="1"/>
            </a:lvl6pPr>
            <a:lvl7pPr marL="3024109" indent="0">
              <a:buNone/>
              <a:defRPr sz="1764" b="1"/>
            </a:lvl7pPr>
            <a:lvl8pPr marL="3528127" indent="0">
              <a:buNone/>
              <a:defRPr sz="1764" b="1"/>
            </a:lvl8pPr>
            <a:lvl9pPr marL="4032144" indent="0">
              <a:buNone/>
              <a:defRPr sz="1764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883591" y="2418399"/>
            <a:ext cx="2077784" cy="4385312"/>
          </a:xfrm>
        </p:spPr>
        <p:txBody>
          <a:bodyPr rtlCol="0"/>
          <a:lstStyle>
            <a:lvl1pPr>
              <a:defRPr sz="2646"/>
            </a:lvl1pPr>
            <a:lvl2pPr>
              <a:defRPr sz="2205"/>
            </a:lvl2pPr>
            <a:lvl3pPr>
              <a:defRPr sz="1986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18038-2EED-4183-B6D7-82567764C092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5FD7E-3ABA-4C95-9D45-5463451EFD9E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D59F6-4B84-46CD-92CA-8FF077AE92AA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2605" y="503978"/>
            <a:ext cx="1718307" cy="1763925"/>
          </a:xfrm>
        </p:spPr>
        <p:txBody>
          <a:bodyPr rtlCol="0" anchor="b"/>
          <a:lstStyle>
            <a:lvl1pPr>
              <a:defRPr sz="3527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1565" y="1088457"/>
            <a:ext cx="2480504" cy="5372269"/>
          </a:xfrm>
        </p:spPr>
        <p:txBody>
          <a:bodyPr rtlCol="0"/>
          <a:lstStyle>
            <a:lvl1pPr>
              <a:defRPr sz="3527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05" y="2316900"/>
            <a:ext cx="1718307" cy="4143822"/>
          </a:xfrm>
        </p:spPr>
        <p:txBody>
          <a:bodyPr rtlCol="0"/>
          <a:lstStyle>
            <a:lvl1pPr marL="0" indent="0">
              <a:buNone/>
              <a:defRPr sz="1764"/>
            </a:lvl1pPr>
            <a:lvl2pPr marL="504017" indent="0">
              <a:buNone/>
              <a:defRPr sz="1545"/>
            </a:lvl2pPr>
            <a:lvl3pPr marL="1008037" indent="0">
              <a:buNone/>
              <a:defRPr sz="1322"/>
            </a:lvl3pPr>
            <a:lvl4pPr marL="1512054" indent="0">
              <a:buNone/>
              <a:defRPr sz="1103"/>
            </a:lvl4pPr>
            <a:lvl5pPr marL="2016073" indent="0">
              <a:buNone/>
              <a:defRPr sz="1103"/>
            </a:lvl5pPr>
            <a:lvl6pPr marL="2520090" indent="0">
              <a:buNone/>
              <a:defRPr sz="1103"/>
            </a:lvl6pPr>
            <a:lvl7pPr marL="3024109" indent="0">
              <a:buNone/>
              <a:defRPr sz="1103"/>
            </a:lvl7pPr>
            <a:lvl8pPr marL="3528127" indent="0">
              <a:buNone/>
              <a:defRPr sz="1103"/>
            </a:lvl8pPr>
            <a:lvl9pPr marL="4032144" indent="0">
              <a:buNone/>
              <a:defRPr sz="1103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73668-F3B6-4C24-8E6F-B878BA806836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 1"/>
          <p:cNvSpPr>
            <a:spLocks noGrp="1"/>
          </p:cNvSpPr>
          <p:nvPr>
            <p:ph type="title"/>
          </p:nvPr>
        </p:nvSpPr>
        <p:spPr>
          <a:xfrm>
            <a:off x="682605" y="503978"/>
            <a:ext cx="1718307" cy="1763925"/>
          </a:xfrm>
        </p:spPr>
        <p:txBody>
          <a:bodyPr rtlCol="0" anchor="b"/>
          <a:lstStyle>
            <a:lvl1pPr>
              <a:defRPr sz="3527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2481563" y="1088457"/>
            <a:ext cx="2481353" cy="5372269"/>
          </a:xfrm>
        </p:spPr>
        <p:txBody>
          <a:bodyPr rtlCol="0"/>
          <a:lstStyle>
            <a:lvl1pPr marL="0" indent="0">
              <a:buNone/>
              <a:defRPr sz="3527"/>
            </a:lvl1pPr>
            <a:lvl2pPr marL="504017" indent="0">
              <a:buNone/>
              <a:defRPr sz="3087"/>
            </a:lvl2pPr>
            <a:lvl3pPr marL="1008037" indent="0">
              <a:buNone/>
              <a:defRPr sz="2646"/>
            </a:lvl3pPr>
            <a:lvl4pPr marL="1512054" indent="0">
              <a:buNone/>
              <a:defRPr sz="2205"/>
            </a:lvl4pPr>
            <a:lvl5pPr marL="2016073" indent="0">
              <a:buNone/>
              <a:defRPr sz="2205"/>
            </a:lvl5pPr>
            <a:lvl6pPr marL="2520090" indent="0">
              <a:buNone/>
              <a:defRPr sz="2205"/>
            </a:lvl6pPr>
            <a:lvl7pPr marL="3024109" indent="0">
              <a:buNone/>
              <a:defRPr sz="2205"/>
            </a:lvl7pPr>
            <a:lvl8pPr marL="3528127" indent="0">
              <a:buNone/>
              <a:defRPr sz="2205"/>
            </a:lvl8pPr>
            <a:lvl9pPr marL="4032144" indent="0">
              <a:buNone/>
              <a:defRPr sz="2205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05" y="2316900"/>
            <a:ext cx="1718307" cy="4143822"/>
          </a:xfrm>
        </p:spPr>
        <p:txBody>
          <a:bodyPr rtlCol="0"/>
          <a:lstStyle>
            <a:lvl1pPr marL="0" indent="0">
              <a:buNone/>
              <a:defRPr sz="1764"/>
            </a:lvl1pPr>
            <a:lvl2pPr marL="504017" indent="0">
              <a:buNone/>
              <a:defRPr sz="1545"/>
            </a:lvl2pPr>
            <a:lvl3pPr marL="1008037" indent="0">
              <a:buNone/>
              <a:defRPr sz="1322"/>
            </a:lvl3pPr>
            <a:lvl4pPr marL="1512054" indent="0">
              <a:buNone/>
              <a:defRPr sz="1103"/>
            </a:lvl4pPr>
            <a:lvl5pPr marL="2016073" indent="0">
              <a:buNone/>
              <a:defRPr sz="1103"/>
            </a:lvl5pPr>
            <a:lvl6pPr marL="2520090" indent="0">
              <a:buNone/>
              <a:defRPr sz="1103"/>
            </a:lvl6pPr>
            <a:lvl7pPr marL="3024109" indent="0">
              <a:buNone/>
              <a:defRPr sz="1103"/>
            </a:lvl7pPr>
            <a:lvl8pPr marL="3528127" indent="0">
              <a:buNone/>
              <a:defRPr sz="1103"/>
            </a:lvl8pPr>
            <a:lvl9pPr marL="4032144" indent="0">
              <a:buNone/>
              <a:defRPr sz="1103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B5F12-9450-4604-BE8C-EC0D10E70D0B}" type="datetime1">
              <a:rPr lang="fr-FR" smtClean="0"/>
              <a:t>23/12/2020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Ajouter un pied de page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15584" y="402486"/>
            <a:ext cx="3945791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82606" y="2012413"/>
            <a:ext cx="4278769" cy="479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682605" y="7006701"/>
            <a:ext cx="111547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A740480-CBC8-4573-86CF-7B967BE783B7}" type="datetime1">
              <a:rPr lang="fr-FR" noProof="0" smtClean="0"/>
              <a:t>23/12/2020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031167" y="7006701"/>
            <a:ext cx="126531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3529568" y="7006701"/>
            <a:ext cx="143180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008037" rtl="0" eaLnBrk="1" latinLnBrk="0" hangingPunct="1">
        <a:spcBef>
          <a:spcPct val="0"/>
        </a:spcBef>
        <a:buNone/>
        <a:defRPr sz="485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2010" indent="-252010" algn="l" defTabSz="1008037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8" indent="-252010" algn="l" defTabSz="1008037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6" indent="-252010" algn="l" defTabSz="1008037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5" indent="-252010" algn="l" defTabSz="1008037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268082" indent="-252010" algn="l" defTabSz="1008037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772100" indent="-252010" algn="l" defTabSz="100803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8" indent="-252010" algn="l" defTabSz="100803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7" indent="-252010" algn="l" defTabSz="100803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284155" indent="-252010" algn="l" defTabSz="100803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7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4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016073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520090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9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7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032144" algn="l" defTabSz="1008037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381" userDrawn="1">
          <p15:clr>
            <a:srgbClr val="F26B43"/>
          </p15:clr>
        </p15:guide>
        <p15:guide id="1" pos="1678" userDrawn="1">
          <p15:clr>
            <a:srgbClr val="F26B43"/>
          </p15:clr>
        </p15:guide>
        <p15:guide id="2" pos="640" userDrawn="1">
          <p15:clr>
            <a:srgbClr val="F26B43"/>
          </p15:clr>
        </p15:guide>
        <p15:guide id="3" pos="3125" userDrawn="1">
          <p15:clr>
            <a:srgbClr val="F26B43"/>
          </p15:clr>
        </p15:guide>
        <p15:guide id="4" pos="430" userDrawn="1">
          <p15:clr>
            <a:srgbClr val="F26B43"/>
          </p15:clr>
        </p15:guide>
        <p15:guide id="5" orient="horz" pos="42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rd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bgp-slideshows.eu/" TargetMode="External"/><Relationship Id="rId2" Type="http://schemas.openxmlformats.org/officeDocument/2006/relationships/hyperlink" Target="http://css5-ird.scienc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anarsoftqualite.biz/" TargetMode="External"/><Relationship Id="rId5" Type="http://schemas.openxmlformats.org/officeDocument/2006/relationships/hyperlink" Target="http://simmasto.org/" TargetMode="External"/><Relationship Id="rId4" Type="http://schemas.openxmlformats.org/officeDocument/2006/relationships/hyperlink" Target="http://pecheguinee2000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74435" y="6147369"/>
            <a:ext cx="4831720" cy="1007958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5" tIns="50396" rIns="100795" bIns="50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43" dirty="0"/>
              <a:t>Vous êtes intéressé(e) ?  Contactez-nous pour en parler</a:t>
            </a:r>
          </a:p>
          <a:p>
            <a:pPr algn="ctr"/>
            <a:r>
              <a:rPr lang="fr-FR" sz="1985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contact@sanarsoft.com</a:t>
            </a:r>
          </a:p>
          <a:p>
            <a:pPr algn="ctr"/>
            <a:r>
              <a:rPr lang="fr-FR" sz="1985" dirty="0"/>
              <a:t>(221) 77 378 27 42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435" y="68803"/>
            <a:ext cx="4831720" cy="10079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5" tIns="50396" rIns="100795" bIns="50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985" dirty="0"/>
              <a:t>Qui sommes nous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90425" y="1170162"/>
            <a:ext cx="4822397" cy="4834202"/>
            <a:chOff x="364920" y="1025603"/>
            <a:chExt cx="4374790" cy="4385500"/>
          </a:xfrm>
        </p:grpSpPr>
        <p:grpSp>
          <p:nvGrpSpPr>
            <p:cNvPr id="12" name="Groupe 11"/>
            <p:cNvGrpSpPr/>
            <p:nvPr/>
          </p:nvGrpSpPr>
          <p:grpSpPr>
            <a:xfrm>
              <a:off x="2720986" y="1025603"/>
              <a:ext cx="2018724" cy="4385500"/>
              <a:chOff x="2720986" y="1034538"/>
              <a:chExt cx="2018724" cy="43855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720986" y="1034538"/>
                <a:ext cx="2018724" cy="43855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00795" tIns="50396" rIns="100795" bIns="503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322" dirty="0"/>
              </a:p>
              <a:p>
                <a:endParaRPr lang="fr-FR" sz="1322" dirty="0"/>
              </a:p>
              <a:p>
                <a:endParaRPr lang="fr-FR" sz="1322" dirty="0"/>
              </a:p>
              <a:p>
                <a:endParaRPr lang="fr-FR" sz="1322" dirty="0"/>
              </a:p>
              <a:p>
                <a:endParaRPr lang="fr-FR" sz="1322" dirty="0"/>
              </a:p>
              <a:p>
                <a:endParaRPr lang="fr-FR" sz="1322" dirty="0"/>
              </a:p>
              <a:p>
                <a:endParaRPr lang="fr-FR" sz="1322" dirty="0"/>
              </a:p>
              <a:p>
                <a:r>
                  <a:rPr lang="fr-FR" sz="1322" dirty="0"/>
                  <a:t>Organisme pluridisciplinaire reconnu internationalement, travaillant principalement en partenariat avec les pays méditerranéens et intertropicaux, l’IRD est à l’origine du projet Centre d’Informations (CI) et </a:t>
                </a:r>
                <a:r>
                  <a:rPr lang="fr-FR" sz="1322" dirty="0" smtClean="0"/>
                  <a:t>collaborateur</a:t>
                </a:r>
                <a:r>
                  <a:rPr lang="fr-FR" sz="1322" baseline="30000" dirty="0" smtClean="0"/>
                  <a:t>(*)</a:t>
                </a:r>
                <a:r>
                  <a:rPr lang="fr-FR" sz="1322" dirty="0" smtClean="0"/>
                  <a:t> </a:t>
                </a:r>
                <a:r>
                  <a:rPr lang="fr-FR" sz="1322" dirty="0"/>
                  <a:t>de SanarSoft.</a:t>
                </a:r>
              </a:p>
              <a:p>
                <a:endParaRPr lang="fr-FR" sz="1322" dirty="0"/>
              </a:p>
              <a:p>
                <a:endParaRPr lang="fr-FR" sz="1322" dirty="0"/>
              </a:p>
              <a:p>
                <a:pPr algn="ctr"/>
                <a:r>
                  <a:rPr lang="fr-FR" sz="1687" dirty="0">
                    <a:solidFill>
                      <a:srgbClr val="0070C0"/>
                    </a:solidFill>
                    <a:hlinkClick r:id="rId3"/>
                  </a:rPr>
                  <a:t>http://ird.fr</a:t>
                </a:r>
                <a:r>
                  <a:rPr lang="fr-FR" sz="1687" dirty="0">
                    <a:solidFill>
                      <a:srgbClr val="0070C0"/>
                    </a:solidFill>
                  </a:rPr>
                  <a:t>  </a:t>
                </a:r>
              </a:p>
              <a:p>
                <a:endParaRPr lang="fr-FR" sz="1322" dirty="0"/>
              </a:p>
            </p:txBody>
          </p: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9530" y="1187079"/>
                <a:ext cx="1461636" cy="1203414"/>
              </a:xfrm>
              <a:prstGeom prst="rect">
                <a:avLst/>
              </a:prstGeom>
            </p:spPr>
          </p:pic>
        </p:grpSp>
        <p:grpSp>
          <p:nvGrpSpPr>
            <p:cNvPr id="13" name="Groupe 12"/>
            <p:cNvGrpSpPr/>
            <p:nvPr/>
          </p:nvGrpSpPr>
          <p:grpSpPr>
            <a:xfrm>
              <a:off x="364920" y="1025603"/>
              <a:ext cx="2018724" cy="4385500"/>
              <a:chOff x="364920" y="1025603"/>
              <a:chExt cx="2018724" cy="43855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4920" y="1025603"/>
                <a:ext cx="2018724" cy="43855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00795" tIns="50396" rIns="100795" bIns="503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265" dirty="0"/>
              </a:p>
              <a:p>
                <a:endParaRPr lang="fr-FR" sz="1265" dirty="0"/>
              </a:p>
              <a:p>
                <a:endParaRPr lang="fr-FR" sz="1265" dirty="0"/>
              </a:p>
              <a:p>
                <a:endParaRPr lang="fr-FR" sz="1265" dirty="0"/>
              </a:p>
              <a:p>
                <a:endParaRPr lang="fr-FR" sz="1265" dirty="0"/>
              </a:p>
              <a:p>
                <a:endParaRPr lang="fr-FR" sz="1265" dirty="0"/>
              </a:p>
              <a:p>
                <a:r>
                  <a:rPr lang="fr-FR" sz="1265" dirty="0"/>
                  <a:t>Société sénégalaise de Service et d’Ingénierie Informatique</a:t>
                </a:r>
              </a:p>
              <a:p>
                <a:r>
                  <a:rPr lang="fr-FR" sz="1265" dirty="0"/>
                  <a:t>vice lauréate en 2015 du challenge GAINDE Entreprendre, SanarSoft est une startup équilibrée, jeune, mixte, entièrement issue du milieu académique (UGB).</a:t>
                </a:r>
                <a:endParaRPr lang="fr-FR" sz="1322" dirty="0"/>
              </a:p>
              <a:p>
                <a:endParaRPr lang="fr-FR" sz="1322" dirty="0"/>
              </a:p>
              <a:p>
                <a:pPr algn="ctr"/>
                <a:r>
                  <a:rPr lang="fr-FR" sz="1476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</a:rPr>
                  <a:t>écouter, comprendre et adapter;</a:t>
                </a:r>
                <a:br>
                  <a:rPr lang="fr-FR" sz="1476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</a:rPr>
                </a:br>
                <a:r>
                  <a:rPr lang="fr-FR" sz="1476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</a:rPr>
                  <a:t>c’est notre métier !</a:t>
                </a:r>
              </a:p>
              <a:p>
                <a:pPr algn="ctr"/>
                <a:endParaRPr lang="fr-FR" sz="1476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endParaRPr>
              </a:p>
              <a:p>
                <a:r>
                  <a:rPr lang="fr-FR" sz="949" dirty="0"/>
                  <a:t>NINEA : 006177431 </a:t>
                </a:r>
              </a:p>
              <a:p>
                <a:r>
                  <a:rPr lang="fr-FR" sz="949" dirty="0"/>
                  <a:t>RC : SN-STL-2016-C-2169</a:t>
                </a:r>
              </a:p>
              <a:p>
                <a:endParaRPr lang="fr-FR" sz="1322" dirty="0"/>
              </a:p>
            </p:txBody>
          </p:sp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84" y="1155631"/>
                <a:ext cx="1656996" cy="1114572"/>
              </a:xfrm>
              <a:prstGeom prst="rect">
                <a:avLst/>
              </a:prstGeom>
            </p:spPr>
          </p:pic>
        </p:grp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37722" t="48588" r="7602" b="19786"/>
          <a:stretch/>
        </p:blipFill>
        <p:spPr>
          <a:xfrm>
            <a:off x="389857" y="5563908"/>
            <a:ext cx="1321154" cy="4298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73855" y="7214403"/>
            <a:ext cx="3153940" cy="295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22" dirty="0"/>
              <a:t>Ce dépliant est recyclable et biodégradable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5308" y="5818458"/>
            <a:ext cx="12811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/>
              <a:t>(*) contrat IRD/308485/00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8933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122" y="6078204"/>
            <a:ext cx="5052799" cy="1369591"/>
          </a:xfrm>
          <a:prstGeom prst="rect">
            <a:avLst/>
          </a:prstGeom>
          <a:gradFill flip="none" rotWithShape="1"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85" dirty="0"/>
          </a:p>
        </p:txBody>
      </p:sp>
      <p:sp>
        <p:nvSpPr>
          <p:cNvPr id="6" name="Ellipse 5" title="Outside ring of target representing Group C"/>
          <p:cNvSpPr/>
          <p:nvPr/>
        </p:nvSpPr>
        <p:spPr>
          <a:xfrm>
            <a:off x="40008" y="149878"/>
            <a:ext cx="3062968" cy="28992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itre 1"/>
          <p:cNvSpPr txBox="1">
            <a:spLocks/>
          </p:cNvSpPr>
          <p:nvPr/>
        </p:nvSpPr>
        <p:spPr>
          <a:xfrm>
            <a:off x="-96983" y="343561"/>
            <a:ext cx="2996128" cy="2444945"/>
          </a:xfrm>
          <a:prstGeom prst="rect">
            <a:avLst/>
          </a:prstGeom>
        </p:spPr>
        <p:txBody>
          <a:bodyPr vert="horz" lIns="100796" tIns="50397" rIns="100796" bIns="50397" rtlCol="0" anchor="t">
            <a:noAutofit/>
          </a:bodyPr>
          <a:lstStyle>
            <a:lvl1pPr algn="l" defTabSz="457185" rtl="0" eaLnBrk="1" latinLnBrk="0" hangingPunct="1">
              <a:spcBef>
                <a:spcPct val="0"/>
              </a:spcBef>
              <a:buNone/>
              <a:defRPr sz="360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40991">
              <a:lnSpc>
                <a:spcPct val="90000"/>
              </a:lnSpc>
              <a:spcAft>
                <a:spcPct val="35000"/>
              </a:spcAft>
            </a:pPr>
            <a:r>
              <a:rPr lang="fr-FR" sz="1898" dirty="0">
                <a:solidFill>
                  <a:schemeClr val="accent6">
                    <a:lumMod val="50000"/>
                  </a:schemeClr>
                </a:solidFill>
              </a:rPr>
              <a:t>Vous</a:t>
            </a:r>
            <a:br>
              <a:rPr lang="fr-FR" sz="1898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1898" dirty="0">
                <a:solidFill>
                  <a:schemeClr val="accent6">
                    <a:lumMod val="50000"/>
                  </a:schemeClr>
                </a:solidFill>
              </a:rPr>
              <a:t>souhaitez </a:t>
            </a:r>
            <a:r>
              <a:rPr lang="fr-FR" sz="189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89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9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mettre en valeur </a:t>
            </a:r>
            <a:br>
              <a:rPr lang="fr-FR" sz="189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9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institution</a:t>
            </a:r>
            <a:r>
              <a:rPr lang="fr-FR" sz="1898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z="1898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1476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z="1476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1107" dirty="0">
                <a:solidFill>
                  <a:schemeClr val="accent6">
                    <a:lumMod val="50000"/>
                  </a:schemeClr>
                </a:solidFill>
              </a:rPr>
              <a:t>Cartographie des compétences</a:t>
            </a:r>
          </a:p>
          <a:p>
            <a:pPr algn="ctr" defTabSz="440991">
              <a:lnSpc>
                <a:spcPct val="90000"/>
              </a:lnSpc>
              <a:spcAft>
                <a:spcPct val="35000"/>
              </a:spcAft>
            </a:pPr>
            <a:r>
              <a:rPr lang="fr-FR" sz="1107" dirty="0">
                <a:solidFill>
                  <a:schemeClr val="accent6">
                    <a:lumMod val="50000"/>
                  </a:schemeClr>
                </a:solidFill>
              </a:rPr>
              <a:t>Conservation de vos productions</a:t>
            </a:r>
          </a:p>
          <a:p>
            <a:pPr algn="ctr" defTabSz="440991">
              <a:lnSpc>
                <a:spcPct val="90000"/>
              </a:lnSpc>
              <a:spcAft>
                <a:spcPct val="35000"/>
              </a:spcAft>
            </a:pPr>
            <a:r>
              <a:rPr lang="fr-FR" sz="1107" dirty="0">
                <a:solidFill>
                  <a:schemeClr val="accent6">
                    <a:lumMod val="50000"/>
                  </a:schemeClr>
                </a:solidFill>
              </a:rPr>
              <a:t>Diffusion de votre savoir-faire</a:t>
            </a:r>
          </a:p>
          <a:p>
            <a:pPr algn="ctr" defTabSz="440991">
              <a:lnSpc>
                <a:spcPct val="90000"/>
              </a:lnSpc>
              <a:spcAft>
                <a:spcPct val="35000"/>
              </a:spcAft>
            </a:pPr>
            <a:r>
              <a:rPr lang="fr-FR" sz="1107" dirty="0">
                <a:solidFill>
                  <a:schemeClr val="accent6">
                    <a:lumMod val="50000"/>
                  </a:schemeClr>
                </a:solidFill>
              </a:rPr>
              <a:t>Catalogues de savoirs</a:t>
            </a:r>
          </a:p>
          <a:p>
            <a:pPr algn="ctr" defTabSz="440991">
              <a:lnSpc>
                <a:spcPct val="90000"/>
              </a:lnSpc>
              <a:spcAft>
                <a:spcPct val="35000"/>
              </a:spcAft>
            </a:pPr>
            <a:r>
              <a:rPr lang="fr-FR" sz="1107" dirty="0">
                <a:solidFill>
                  <a:schemeClr val="accent6">
                    <a:lumMod val="50000"/>
                  </a:schemeClr>
                </a:solidFill>
              </a:rPr>
              <a:t>Traçabilité de projet</a:t>
            </a:r>
            <a:endParaRPr lang="fr-FR" sz="632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llipse 7" title="Middle ring of target representing Group B"/>
          <p:cNvSpPr/>
          <p:nvPr/>
        </p:nvSpPr>
        <p:spPr>
          <a:xfrm>
            <a:off x="2883453" y="2490570"/>
            <a:ext cx="2181214" cy="21812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orme libre 8" title="Group A heading and tasks"/>
          <p:cNvSpPr/>
          <p:nvPr/>
        </p:nvSpPr>
        <p:spPr>
          <a:xfrm>
            <a:off x="2827017" y="2703647"/>
            <a:ext cx="2294084" cy="1784654"/>
          </a:xfrm>
          <a:custGeom>
            <a:avLst/>
            <a:gdLst>
              <a:gd name="connsiteX0" fmla="*/ 0 w 1426368"/>
              <a:gd name="connsiteY0" fmla="*/ 0 h 832048"/>
              <a:gd name="connsiteX1" fmla="*/ 1426368 w 1426368"/>
              <a:gd name="connsiteY1" fmla="*/ 0 h 832048"/>
              <a:gd name="connsiteX2" fmla="*/ 1426368 w 1426368"/>
              <a:gd name="connsiteY2" fmla="*/ 832048 h 832048"/>
              <a:gd name="connsiteX3" fmla="*/ 0 w 1426368"/>
              <a:gd name="connsiteY3" fmla="*/ 832048 h 832048"/>
              <a:gd name="connsiteX4" fmla="*/ 0 w 1426368"/>
              <a:gd name="connsiteY4" fmla="*/ 0 h 8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368" h="832048">
                <a:moveTo>
                  <a:pt x="0" y="0"/>
                </a:moveTo>
                <a:lnTo>
                  <a:pt x="1426368" y="0"/>
                </a:lnTo>
                <a:lnTo>
                  <a:pt x="1426368" y="832048"/>
                </a:lnTo>
                <a:lnTo>
                  <a:pt x="0" y="83204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100795" tIns="50396" rIns="100795" bIns="50396" rtlCol="0" anchor="ctr">
            <a:noAutofit/>
          </a:bodyPr>
          <a:lstStyle/>
          <a:p>
            <a:pPr algn="ctr" defTabSz="440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76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Vous </a:t>
            </a:r>
            <a:br>
              <a:rPr lang="fr-FR" sz="1476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fr-FR" sz="1476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souhaitez</a:t>
            </a:r>
            <a:r>
              <a:rPr lang="fr-FR" sz="1476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1476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1476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(faire) bénéficier à</a:t>
            </a:r>
            <a:br>
              <a:rPr lang="fr-FR" sz="1476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1476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tout instant de</a:t>
            </a:r>
            <a:br>
              <a:rPr lang="fr-FR" sz="1476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1476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vos informations les </a:t>
            </a:r>
            <a:br>
              <a:rPr lang="fr-FR" sz="1476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fr-FR" sz="1476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plus utiles</a:t>
            </a:r>
            <a:br>
              <a:rPr lang="fr-FR" sz="1476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fr-FR" sz="844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844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fr-FR" sz="949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les mettre en relation,</a:t>
            </a:r>
            <a:br>
              <a:rPr lang="fr-FR" sz="949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fr-FR" sz="949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sur le long terme,</a:t>
            </a:r>
            <a:br>
              <a:rPr lang="fr-FR" sz="949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fr-FR" sz="949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sur Internet</a:t>
            </a:r>
          </a:p>
        </p:txBody>
      </p:sp>
      <p:sp>
        <p:nvSpPr>
          <p:cNvPr id="10" name="Forme libre 9" title="Group C heading and tasks"/>
          <p:cNvSpPr/>
          <p:nvPr/>
        </p:nvSpPr>
        <p:spPr>
          <a:xfrm>
            <a:off x="296624" y="4303670"/>
            <a:ext cx="2542797" cy="1738412"/>
          </a:xfrm>
          <a:custGeom>
            <a:avLst/>
            <a:gdLst>
              <a:gd name="connsiteX0" fmla="*/ 0 w 1426368"/>
              <a:gd name="connsiteY0" fmla="*/ 0 h 832048"/>
              <a:gd name="connsiteX1" fmla="*/ 1426368 w 1426368"/>
              <a:gd name="connsiteY1" fmla="*/ 0 h 832048"/>
              <a:gd name="connsiteX2" fmla="*/ 1426368 w 1426368"/>
              <a:gd name="connsiteY2" fmla="*/ 832048 h 832048"/>
              <a:gd name="connsiteX3" fmla="*/ 0 w 1426368"/>
              <a:gd name="connsiteY3" fmla="*/ 832048 h 832048"/>
              <a:gd name="connsiteX4" fmla="*/ 0 w 1426368"/>
              <a:gd name="connsiteY4" fmla="*/ 0 h 8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368" h="832048">
                <a:moveTo>
                  <a:pt x="0" y="0"/>
                </a:moveTo>
                <a:lnTo>
                  <a:pt x="1426368" y="0"/>
                </a:lnTo>
                <a:lnTo>
                  <a:pt x="1426368" y="832048"/>
                </a:lnTo>
                <a:lnTo>
                  <a:pt x="0" y="83204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100795" tIns="50396" rIns="100795" bIns="50396" rtlCol="0" anchor="ctr">
            <a:noAutofit/>
          </a:bodyPr>
          <a:lstStyle/>
          <a:p>
            <a:pPr defTabSz="440991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43" dirty="0">
                <a:latin typeface="+mj-lt"/>
                <a:ea typeface="+mj-ea"/>
                <a:cs typeface="+mj-cs"/>
              </a:rPr>
              <a:t>Vous souhaitez </a:t>
            </a:r>
            <a:r>
              <a:rPr lang="fr-FR" sz="154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 résultat </a:t>
            </a:r>
          </a:p>
          <a:p>
            <a:pPr defTabSz="440991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4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fiable et pérenne</a:t>
            </a:r>
          </a:p>
          <a:p>
            <a:pPr marL="188995" indent="-188995">
              <a:buFontTx/>
              <a:buChar char="-"/>
            </a:pPr>
            <a:r>
              <a:rPr lang="fr-FR" sz="1102" dirty="0"/>
              <a:t>Assurance qualité de l’information</a:t>
            </a:r>
          </a:p>
          <a:p>
            <a:pPr marL="188995" indent="-188995">
              <a:buFontTx/>
              <a:buChar char="-"/>
            </a:pPr>
            <a:r>
              <a:rPr lang="fr-FR" sz="1102" dirty="0"/>
              <a:t>Logiciel libre de droits</a:t>
            </a:r>
          </a:p>
          <a:p>
            <a:pPr marL="188995" indent="-188995">
              <a:buFontTx/>
              <a:buChar char="-"/>
            </a:pPr>
            <a:r>
              <a:rPr lang="fr-FR" sz="1102" dirty="0"/>
              <a:t>Technologie robuste dans le temps</a:t>
            </a:r>
          </a:p>
          <a:p>
            <a:pPr marL="188995" indent="-188995">
              <a:buFontTx/>
              <a:buChar char="-"/>
            </a:pPr>
            <a:r>
              <a:rPr lang="fr-FR" sz="1102" dirty="0"/>
              <a:t>Service éprouvé et compétent</a:t>
            </a:r>
          </a:p>
        </p:txBody>
      </p:sp>
      <p:sp>
        <p:nvSpPr>
          <p:cNvPr id="11" name="Ellipse 10" title="Inside ring of target representing Group A"/>
          <p:cNvSpPr/>
          <p:nvPr/>
        </p:nvSpPr>
        <p:spPr>
          <a:xfrm>
            <a:off x="2909868" y="4880170"/>
            <a:ext cx="725675" cy="725675"/>
          </a:xfrm>
          <a:prstGeom prst="ellipse">
            <a:avLst/>
          </a:prstGeom>
          <a:solidFill>
            <a:srgbClr val="99FF66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e 11"/>
          <p:cNvGrpSpPr/>
          <p:nvPr/>
        </p:nvGrpSpPr>
        <p:grpSpPr>
          <a:xfrm flipH="1">
            <a:off x="2727002" y="4666174"/>
            <a:ext cx="344707" cy="267511"/>
            <a:chOff x="725029" y="5824815"/>
            <a:chExt cx="1085229" cy="1091647"/>
          </a:xfrm>
        </p:grpSpPr>
        <p:sp>
          <p:nvSpPr>
            <p:cNvPr id="13" name="Connecteur droit 12"/>
            <p:cNvSpPr/>
            <p:nvPr/>
          </p:nvSpPr>
          <p:spPr>
            <a:xfrm>
              <a:off x="1453666" y="5825291"/>
              <a:ext cx="356592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4" name="Connecteur droit 13"/>
            <p:cNvSpPr/>
            <p:nvPr/>
          </p:nvSpPr>
          <p:spPr>
            <a:xfrm rot="5400000">
              <a:off x="542216" y="6007628"/>
              <a:ext cx="1091647" cy="726021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2395" y="520426"/>
            <a:ext cx="2440900" cy="1384761"/>
          </a:xfrm>
          <a:prstGeom prst="rect">
            <a:avLst/>
          </a:prstGeom>
        </p:spPr>
      </p:pic>
      <p:pic>
        <p:nvPicPr>
          <p:cNvPr id="16" name="Picture 2" descr="http://vminfotron-dev.mpl.ird.fr:8080/ci2_2/icons/CI_icons/CI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1" y="6190497"/>
            <a:ext cx="2440471" cy="11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968398" y="6377508"/>
            <a:ext cx="2022990" cy="77098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sz="2205" b="1" dirty="0">
                <a:ln/>
                <a:solidFill>
                  <a:schemeClr val="accent6">
                    <a:lumMod val="50000"/>
                  </a:schemeClr>
                </a:solidFill>
                <a:latin typeface="+mj-lt"/>
              </a:rPr>
              <a:t>Notre produit </a:t>
            </a:r>
          </a:p>
          <a:p>
            <a:r>
              <a:rPr lang="fr-FR" sz="2205" b="1" dirty="0">
                <a:ln/>
                <a:solidFill>
                  <a:schemeClr val="accent6">
                    <a:lumMod val="50000"/>
                  </a:schemeClr>
                </a:solidFill>
                <a:latin typeface="+mj-lt"/>
              </a:rPr>
              <a:t>Notre service</a:t>
            </a:r>
          </a:p>
        </p:txBody>
      </p:sp>
    </p:spTree>
    <p:extLst>
      <p:ext uri="{BB962C8B-B14F-4D97-AF65-F5344CB8AC3E}">
        <p14:creationId xmlns:p14="http://schemas.microsoft.com/office/powerpoint/2010/main" val="23510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727">
            <a:off x="2021579" y="3082974"/>
            <a:ext cx="3111930" cy="1904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30850" y="1076762"/>
            <a:ext cx="2150930" cy="2143678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949" dirty="0"/>
              <a:t>Issu du monde de la recherche</a:t>
            </a:r>
          </a:p>
          <a:p>
            <a:r>
              <a:rPr lang="fr-FR" sz="949" dirty="0"/>
              <a:t>Fondé sur un principe simple</a:t>
            </a:r>
          </a:p>
          <a:p>
            <a:pPr marL="0" indent="0" algn="ctr">
              <a:spcBef>
                <a:spcPts val="1265"/>
              </a:spcBef>
              <a:spcAft>
                <a:spcPts val="1265"/>
              </a:spcAft>
              <a:buNone/>
            </a:pPr>
            <a:r>
              <a:rPr lang="fr-FR" sz="116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en relation vos savoirs, connaissances, contenus à partir de leurs </a:t>
            </a:r>
            <a:r>
              <a:rPr lang="fr-FR" sz="116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mots-clés</a:t>
            </a:r>
            <a:endParaRPr lang="fr-FR" sz="116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949" dirty="0"/>
              <a:t>Accepte des informations de toute nature, scientifique, documentaire,…</a:t>
            </a:r>
          </a:p>
          <a:p>
            <a:r>
              <a:rPr lang="fr-FR" sz="949" dirty="0"/>
              <a:t>Application déposée et disponible en licence libre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-68500" y="3371866"/>
            <a:ext cx="2345460" cy="1492812"/>
          </a:xfrm>
          <a:ln>
            <a:noFill/>
          </a:ln>
        </p:spPr>
        <p:txBody>
          <a:bodyPr vert="horz" lIns="96421" tIns="48211" rIns="96421" bIns="48211" rtlCol="0">
            <a:noAutofit/>
          </a:bodyPr>
          <a:lstStyle/>
          <a:p>
            <a:r>
              <a:rPr lang="fr-FR" sz="1055" dirty="0"/>
              <a:t>Ces résultats peuvent être obtenus uniquement grâce un effort particulier sur la </a:t>
            </a:r>
            <a:r>
              <a:rPr lang="fr-FR" sz="116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qualité de l’information</a:t>
            </a:r>
          </a:p>
          <a:p>
            <a:r>
              <a:rPr lang="fr-FR" sz="1055" dirty="0"/>
              <a:t>Un circuit qualité est associé intimement à l’application et </a:t>
            </a:r>
            <a:r>
              <a:rPr lang="fr-FR" sz="1055" dirty="0" smtClean="0"/>
              <a:t/>
            </a:r>
            <a:br>
              <a:rPr lang="fr-FR" sz="1055" dirty="0" smtClean="0"/>
            </a:br>
            <a:r>
              <a:rPr lang="fr-FR" sz="1055" dirty="0" smtClean="0"/>
              <a:t>peut </a:t>
            </a:r>
            <a:r>
              <a:rPr lang="fr-FR" sz="1055" dirty="0"/>
              <a:t>être spécifiquement </a:t>
            </a:r>
            <a:r>
              <a:rPr lang="fr-FR" sz="1055" dirty="0" smtClean="0"/>
              <a:t/>
            </a:r>
            <a:br>
              <a:rPr lang="fr-FR" sz="1055" dirty="0" smtClean="0"/>
            </a:br>
            <a:r>
              <a:rPr lang="fr-FR" sz="1055" dirty="0" smtClean="0"/>
              <a:t>adapté </a:t>
            </a:r>
            <a:r>
              <a:rPr lang="fr-FR" sz="1055" dirty="0"/>
              <a:t>à votre métier ou </a:t>
            </a:r>
            <a:r>
              <a:rPr lang="fr-FR" sz="1055" dirty="0" smtClean="0"/>
              <a:t/>
            </a:r>
            <a:br>
              <a:rPr lang="fr-FR" sz="1055" dirty="0" smtClean="0"/>
            </a:br>
            <a:r>
              <a:rPr lang="fr-FR" sz="1055" dirty="0" smtClean="0"/>
              <a:t>domaine </a:t>
            </a:r>
            <a:r>
              <a:rPr lang="fr-FR" sz="1055" dirty="0"/>
              <a:t>de compétence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435" y="68803"/>
            <a:ext cx="4831720" cy="10079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5" tIns="50396" rIns="100795" bIns="50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985" dirty="0"/>
              <a:t>Le Centre d’Informations (CI)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3714" y="5259320"/>
            <a:ext cx="4954270" cy="2171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6421" tIns="48211" rIns="96421" bIns="48211" rtlCol="0" anchor="ctr" anchorCtr="0">
            <a:normAutofit/>
          </a:bodyPr>
          <a:lstStyle>
            <a:lvl1pPr marL="201625" indent="-201625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6855" indent="-168021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4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72084" indent="-134417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8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40918" indent="-134417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70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9751" indent="-134417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70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78585" indent="-134417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70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47418" indent="-134417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70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16252" indent="-134417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70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85086" indent="-134417" algn="l" defTabSz="268834" rtl="0" eaLnBrk="1" latinLnBrk="0" hangingPunct="1">
              <a:spcBef>
                <a:spcPts val="588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70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16" dirty="0"/>
              <a:t>Accès multiples aux informations (index, table des matières, sections, regroupements typologiques ...)</a:t>
            </a:r>
          </a:p>
          <a:p>
            <a:r>
              <a:rPr lang="fr-FR" sz="1116" dirty="0"/>
              <a:t>Informations de qualité, circonstanciées, documentées, illustrées</a:t>
            </a:r>
          </a:p>
          <a:p>
            <a:r>
              <a:rPr lang="fr-FR" sz="1116" dirty="0"/>
              <a:t>Révèle les regroupements utiles, intéressants, inattendus</a:t>
            </a:r>
          </a:p>
          <a:p>
            <a:r>
              <a:rPr lang="fr-FR" sz="1116" dirty="0"/>
              <a:t>Application disponible dans votre navigateur; sur votre disque dur en local ou sur un serveur pour une diffusion large ou intranet</a:t>
            </a:r>
          </a:p>
          <a:p>
            <a:r>
              <a:rPr lang="fr-FR" sz="1116" dirty="0"/>
              <a:t>Solution complète avec masque de saisie, protocole internet et application Java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35" y="1094665"/>
            <a:ext cx="2607415" cy="20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792" y="0"/>
            <a:ext cx="4831720" cy="10079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5" tIns="50396" rIns="100795" bIns="50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985" dirty="0"/>
              <a:t>Notre service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109106" y="5236087"/>
            <a:ext cx="5051127" cy="226004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reezing" dir="t"/>
          </a:scene3d>
          <a:sp3d extrusionH="254000" contourW="19050" prstMaterial="metal">
            <a:bevelT w="82550" h="44450" prst="angle"/>
            <a:bevelB w="82550" h="44450" prst="angle"/>
            <a:extrusionClr>
              <a:schemeClr val="accent1">
                <a:lumMod val="60000"/>
                <a:lumOff val="40000"/>
              </a:schemeClr>
            </a:extrusionClr>
            <a:contourClr>
              <a:schemeClr val="accent5">
                <a:lumMod val="75000"/>
              </a:schemeClr>
            </a:contourClr>
          </a:sp3d>
        </p:spPr>
        <p:txBody>
          <a:bodyPr anchor="ctr" anchorCtr="0">
            <a:noAutofit/>
          </a:bodyPr>
          <a:lstStyle/>
          <a:p>
            <a:r>
              <a:rPr lang="fr-FR" sz="1055" b="1" dirty="0"/>
              <a:t>Communication interne et externe</a:t>
            </a:r>
          </a:p>
          <a:p>
            <a:pPr lvl="1"/>
            <a:r>
              <a:rPr lang="fr-FR" sz="949" dirty="0">
                <a:hlinkClick r:id="rId2"/>
              </a:rPr>
              <a:t>http://css5-ird.science</a:t>
            </a:r>
            <a:r>
              <a:rPr lang="fr-FR" sz="949" dirty="0"/>
              <a:t> Cartographie des métiers de la recherche de l’IRD – </a:t>
            </a:r>
            <a:br>
              <a:rPr lang="fr-FR" sz="949" dirty="0"/>
            </a:br>
            <a:r>
              <a:rPr lang="fr-FR" sz="949" dirty="0"/>
              <a:t>section modèles méthodes données </a:t>
            </a:r>
          </a:p>
          <a:p>
            <a:pPr lvl="1"/>
            <a:r>
              <a:rPr lang="fr-FR" sz="949" dirty="0">
                <a:hlinkClick r:id="rId3"/>
              </a:rPr>
              <a:t>http://cbgp-slideshows.eu </a:t>
            </a:r>
            <a:r>
              <a:rPr lang="fr-FR" sz="949" dirty="0"/>
              <a:t>: navigation thématique dans les conférences de </a:t>
            </a:r>
            <a:br>
              <a:rPr lang="fr-FR" sz="949" dirty="0"/>
            </a:br>
            <a:r>
              <a:rPr lang="fr-FR" sz="949" dirty="0"/>
              <a:t>l’unité de recherche CBGP </a:t>
            </a:r>
          </a:p>
          <a:p>
            <a:r>
              <a:rPr lang="fr-FR" sz="1055" b="1" dirty="0"/>
              <a:t>Conservation des savoirs</a:t>
            </a:r>
            <a:endParaRPr lang="fr-FR" sz="1055" dirty="0"/>
          </a:p>
          <a:p>
            <a:pPr lvl="1"/>
            <a:r>
              <a:rPr lang="fr-FR" sz="949" dirty="0" smtClean="0">
                <a:hlinkClick r:id="rId4"/>
              </a:rPr>
              <a:t>http://pecheGuinee2000.fr</a:t>
            </a:r>
            <a:r>
              <a:rPr lang="fr-FR" sz="949" dirty="0" smtClean="0"/>
              <a:t>: Secteur </a:t>
            </a:r>
            <a:r>
              <a:rPr lang="fr-FR" sz="949" dirty="0"/>
              <a:t>des pêches en république de Guinée</a:t>
            </a:r>
          </a:p>
          <a:p>
            <a:pPr lvl="1"/>
            <a:r>
              <a:rPr lang="fr-FR" sz="949" dirty="0">
                <a:hlinkClick r:id="rId5"/>
              </a:rPr>
              <a:t>http://simmasto.org </a:t>
            </a:r>
            <a:r>
              <a:rPr lang="fr-FR" sz="949" dirty="0" smtClean="0"/>
              <a:t>: </a:t>
            </a:r>
            <a:r>
              <a:rPr lang="fr-FR" sz="949" dirty="0" smtClean="0"/>
              <a:t>Bio-écologie </a:t>
            </a:r>
            <a:r>
              <a:rPr lang="fr-FR" sz="949" dirty="0"/>
              <a:t>des </a:t>
            </a:r>
            <a:r>
              <a:rPr lang="fr-FR" sz="949" dirty="0" smtClean="0"/>
              <a:t>rongeurs</a:t>
            </a:r>
            <a:endParaRPr lang="fr-FR" sz="949" dirty="0"/>
          </a:p>
          <a:p>
            <a:pPr lvl="1"/>
            <a:r>
              <a:rPr lang="fr-FR" sz="949" dirty="0"/>
              <a:t>Écosystèmes marins mondiaux (prototype) </a:t>
            </a:r>
          </a:p>
          <a:p>
            <a:r>
              <a:rPr lang="fr-FR" sz="1055" b="1" dirty="0"/>
              <a:t>Gestion de projets</a:t>
            </a:r>
          </a:p>
          <a:p>
            <a:pPr lvl="1"/>
            <a:r>
              <a:rPr lang="fr-FR" sz="949" dirty="0">
                <a:hlinkClick r:id="rId6"/>
              </a:rPr>
              <a:t>http://</a:t>
            </a:r>
            <a:r>
              <a:rPr lang="fr-FR" sz="949" dirty="0" smtClean="0">
                <a:hlinkClick r:id="rId6"/>
              </a:rPr>
              <a:t>SanarSoftQualite.biz</a:t>
            </a:r>
            <a:r>
              <a:rPr lang="fr-FR" sz="949" dirty="0" smtClean="0"/>
              <a:t>: Assurance </a:t>
            </a:r>
            <a:r>
              <a:rPr lang="fr-FR" sz="949" dirty="0"/>
              <a:t>qualité d’une </a:t>
            </a:r>
            <a:r>
              <a:rPr lang="fr-FR" sz="949" dirty="0" smtClean="0"/>
              <a:t>entreprise</a:t>
            </a:r>
            <a:endParaRPr lang="fr-FR" sz="949" dirty="0"/>
          </a:p>
          <a:p>
            <a:pPr lvl="1"/>
            <a:r>
              <a:rPr lang="fr-FR" sz="949" dirty="0"/>
              <a:t>Couplage de masters en écologie et modélisation</a:t>
            </a:r>
            <a:br>
              <a:rPr lang="fr-FR" sz="949" dirty="0"/>
            </a:br>
            <a:endParaRPr lang="fr-FR" sz="949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-101517" y="1189544"/>
            <a:ext cx="5472373" cy="3001058"/>
          </a:xfrm>
        </p:spPr>
        <p:txBody>
          <a:bodyPr wrap="square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316"/>
              </a:spcAft>
            </a:pPr>
            <a:r>
              <a:rPr lang="fr-FR" sz="1476" b="1" dirty="0">
                <a:solidFill>
                  <a:schemeClr val="accent5">
                    <a:lumMod val="75000"/>
                  </a:schemeClr>
                </a:solidFill>
              </a:rPr>
              <a:t>Vous proposer des solutions clé en main combinables</a:t>
            </a:r>
          </a:p>
          <a:p>
            <a:pPr lvl="1">
              <a:spcBef>
                <a:spcPts val="0"/>
              </a:spcBef>
              <a:spcAft>
                <a:spcPts val="211"/>
              </a:spcAft>
            </a:pPr>
            <a:r>
              <a:rPr lang="fr-FR" sz="1160" dirty="0"/>
              <a:t>Installation et mise en place du CI </a:t>
            </a:r>
          </a:p>
          <a:p>
            <a:pPr lvl="1">
              <a:spcBef>
                <a:spcPts val="0"/>
              </a:spcBef>
              <a:spcAft>
                <a:spcPts val="211"/>
              </a:spcAft>
            </a:pPr>
            <a:r>
              <a:rPr lang="fr-FR" sz="1160" dirty="0"/>
              <a:t>Configuration serveur</a:t>
            </a:r>
          </a:p>
          <a:p>
            <a:pPr lvl="1">
              <a:spcBef>
                <a:spcPts val="0"/>
              </a:spcBef>
              <a:spcAft>
                <a:spcPts val="211"/>
              </a:spcAft>
            </a:pPr>
            <a:r>
              <a:rPr lang="fr-FR" sz="1160" dirty="0"/>
              <a:t>Ajustement du logiciel à votre métier ou à votre domaine de compétence</a:t>
            </a:r>
          </a:p>
          <a:p>
            <a:pPr lvl="1">
              <a:spcBef>
                <a:spcPts val="0"/>
              </a:spcBef>
              <a:spcAft>
                <a:spcPts val="211"/>
              </a:spcAft>
            </a:pPr>
            <a:r>
              <a:rPr lang="fr-FR" sz="1160" dirty="0"/>
              <a:t>Ajustement de la documentation pour votre version client du CI</a:t>
            </a:r>
          </a:p>
          <a:p>
            <a:pPr lvl="1">
              <a:spcBef>
                <a:spcPts val="0"/>
              </a:spcBef>
              <a:spcAft>
                <a:spcPts val="211"/>
              </a:spcAft>
            </a:pPr>
            <a:r>
              <a:rPr lang="fr-FR" sz="1160" dirty="0"/>
              <a:t>Formation sur l’utilisation du CI (versions client ou standard)</a:t>
            </a:r>
          </a:p>
          <a:p>
            <a:endParaRPr lang="fr-FR" sz="1160" dirty="0"/>
          </a:p>
          <a:p>
            <a:pPr>
              <a:spcBef>
                <a:spcPts val="0"/>
              </a:spcBef>
              <a:spcAft>
                <a:spcPts val="211"/>
              </a:spcAft>
            </a:pPr>
            <a:r>
              <a:rPr lang="fr-FR" sz="1687" b="1" dirty="0">
                <a:solidFill>
                  <a:schemeClr val="accent2">
                    <a:lumMod val="75000"/>
                  </a:schemeClr>
                </a:solidFill>
              </a:rPr>
              <a:t>Mais aussi et surtout,</a:t>
            </a:r>
          </a:p>
          <a:p>
            <a:endParaRPr lang="fr-FR" sz="316" b="1" dirty="0"/>
          </a:p>
          <a:p>
            <a:pPr>
              <a:spcBef>
                <a:spcPts val="0"/>
              </a:spcBef>
              <a:spcAft>
                <a:spcPts val="316"/>
              </a:spcAft>
            </a:pPr>
            <a:r>
              <a:rPr lang="fr-FR" sz="1687" b="1" dirty="0">
                <a:solidFill>
                  <a:schemeClr val="accent5">
                    <a:lumMod val="75000"/>
                  </a:schemeClr>
                </a:solidFill>
              </a:rPr>
              <a:t>mettre à votre disposition notre savoir faire</a:t>
            </a:r>
          </a:p>
          <a:p>
            <a:pPr lvl="1">
              <a:spcBef>
                <a:spcPts val="0"/>
              </a:spcBef>
              <a:spcAft>
                <a:spcPts val="211"/>
              </a:spcAft>
            </a:pPr>
            <a:r>
              <a:rPr lang="fr-FR" sz="1160" dirty="0"/>
              <a:t>Co-construire avec vos services le </a:t>
            </a:r>
            <a:r>
              <a:rPr lang="fr-FR" sz="1160" u="sng" dirty="0"/>
              <a:t>circuit qualité de l’information </a:t>
            </a:r>
            <a:r>
              <a:rPr lang="fr-FR" sz="1160" dirty="0"/>
              <a:t>de votre application CI</a:t>
            </a:r>
          </a:p>
          <a:p>
            <a:pPr lvl="1">
              <a:spcBef>
                <a:spcPts val="0"/>
              </a:spcBef>
              <a:spcAft>
                <a:spcPts val="211"/>
              </a:spcAft>
            </a:pPr>
            <a:r>
              <a:rPr lang="fr-FR" sz="1160" dirty="0"/>
              <a:t>Mettre en place en tenant compte de vos contraintes un principe d’amélioration continue pour </a:t>
            </a:r>
            <a:r>
              <a:rPr lang="fr-FR" sz="1160" u="sng" dirty="0"/>
              <a:t>l’alimentation de votre CI</a:t>
            </a:r>
            <a:br>
              <a:rPr lang="fr-FR" sz="1160" u="sng" dirty="0"/>
            </a:br>
            <a:endParaRPr lang="fr-FR" sz="1160" u="sng" dirty="0"/>
          </a:p>
          <a:p>
            <a:pPr marL="504018" lvl="1" indent="0" algn="ctr">
              <a:buNone/>
            </a:pPr>
            <a:r>
              <a:rPr lang="fr-FR" sz="1687" b="1" dirty="0">
                <a:solidFill>
                  <a:schemeClr val="accent2">
                    <a:lumMod val="75000"/>
                  </a:schemeClr>
                </a:solidFill>
              </a:rPr>
              <a:t>Pour un résultat de qualité </a:t>
            </a:r>
            <a:br>
              <a:rPr lang="fr-FR" sz="1687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687" b="1" dirty="0">
                <a:solidFill>
                  <a:schemeClr val="accent2">
                    <a:lumMod val="75000"/>
                  </a:schemeClr>
                </a:solidFill>
              </a:rPr>
              <a:t>à la hauteur de vos informations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792" y="4406508"/>
            <a:ext cx="4831720" cy="10079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5" tIns="50396" rIns="100795" bIns="50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985" dirty="0"/>
              <a:t>Nos réalisations</a:t>
            </a:r>
          </a:p>
        </p:txBody>
      </p:sp>
    </p:spTree>
    <p:extLst>
      <p:ext uri="{BB962C8B-B14F-4D97-AF65-F5344CB8AC3E}">
        <p14:creationId xmlns:p14="http://schemas.microsoft.com/office/powerpoint/2010/main" val="29942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e conception Cloud skip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6290_TF03460508.potx" id="{51D5EDB0-2B33-4937-8DF6-51E8AD0D01A6}" vid="{35AA3B10-5F9D-4026-A6E1-289470B794C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a4f35948-e619-41b3-aa29-22878b09cfd2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0262f94-9f35-4ac3-9a90-690165a166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496</TotalTime>
  <Words>388</Words>
  <Application>Microsoft Office PowerPoint</Application>
  <PresentationFormat>Personnalisé</PresentationFormat>
  <Paragraphs>82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Wingdings 3</vt:lpstr>
      <vt:lpstr>Modèle de conception Cloud skipper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Jean LEFUR</dc:creator>
  <cp:lastModifiedBy>Jean LEFUR</cp:lastModifiedBy>
  <cp:revision>29</cp:revision>
  <cp:lastPrinted>2020-08-17T20:05:39Z</cp:lastPrinted>
  <dcterms:created xsi:type="dcterms:W3CDTF">2020-05-20T17:26:22Z</dcterms:created>
  <dcterms:modified xsi:type="dcterms:W3CDTF">2020-12-23T18:14:22Z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